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49" r:id="rId5"/>
  </p:sldMasterIdLst>
  <p:notesMasterIdLst>
    <p:notesMasterId r:id="rId13"/>
  </p:notesMasterIdLst>
  <p:handoutMasterIdLst>
    <p:handoutMasterId r:id="rId14"/>
  </p:handoutMasterIdLst>
  <p:sldIdLst>
    <p:sldId id="293" r:id="rId6"/>
    <p:sldId id="285" r:id="rId7"/>
    <p:sldId id="283" r:id="rId8"/>
    <p:sldId id="286" r:id="rId9"/>
    <p:sldId id="270" r:id="rId10"/>
    <p:sldId id="288" r:id="rId11"/>
    <p:sldId id="29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000066"/>
    <a:srgbClr val="FF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B82CBB-8DAA-49B5-9D3D-C3B4721D83D8}" v="1" dt="2022-05-09T12:17:51.113"/>
    <p1510:client id="{9290A25B-ACEA-4BA9-8934-313B52D59358}" v="5" dt="2022-04-07T15:26:40.244"/>
    <p1510:client id="{CF57E3A6-B8C0-4330-84AA-52FDEA159265}" v="2" dt="2022-07-18T11:34:16.147"/>
    <p1510:client id="{EB5707D5-5253-43CC-BED4-EAB4A89ADFC1}" v="1" dt="2022-05-09T12:20:22.6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ng CIV Shan Yvette" userId="S::shan.lang@usmc.mil::e8cb2bd3-3077-4de4-b406-364c87d9b97a" providerId="AD" clId="Web-{CF57E3A6-B8C0-4330-84AA-52FDEA159265}"/>
    <pc:docChg chg="delSld">
      <pc:chgData name="Lang CIV Shan Yvette" userId="S::shan.lang@usmc.mil::e8cb2bd3-3077-4de4-b406-364c87d9b97a" providerId="AD" clId="Web-{CF57E3A6-B8C0-4330-84AA-52FDEA159265}" dt="2022-07-18T11:34:16.147" v="1"/>
      <pc:docMkLst>
        <pc:docMk/>
      </pc:docMkLst>
      <pc:sldChg chg="del">
        <pc:chgData name="Lang CIV Shan Yvette" userId="S::shan.lang@usmc.mil::e8cb2bd3-3077-4de4-b406-364c87d9b97a" providerId="AD" clId="Web-{CF57E3A6-B8C0-4330-84AA-52FDEA159265}" dt="2022-07-18T11:34:16.147" v="1"/>
        <pc:sldMkLst>
          <pc:docMk/>
          <pc:sldMk cId="4198804878" sldId="294"/>
        </pc:sldMkLst>
      </pc:sldChg>
      <pc:sldChg chg="del">
        <pc:chgData name="Lang CIV Shan Yvette" userId="S::shan.lang@usmc.mil::e8cb2bd3-3077-4de4-b406-364c87d9b97a" providerId="AD" clId="Web-{CF57E3A6-B8C0-4330-84AA-52FDEA159265}" dt="2022-07-18T11:34:14.006" v="0"/>
        <pc:sldMkLst>
          <pc:docMk/>
          <pc:sldMk cId="4016239843" sldId="295"/>
        </pc:sldMkLst>
      </pc:sldChg>
    </pc:docChg>
  </pc:docChgLst>
  <pc:docChgLst>
    <pc:chgData name="McFadden CIV Dalia N" userId="S::dalia.mcfadden@usmc.mil::88766e8a-18a7-4fed-bf77-49b48316a50e" providerId="AD" clId="Web-{EB5707D5-5253-43CC-BED4-EAB4A89ADFC1}"/>
    <pc:docChg chg="addSld">
      <pc:chgData name="McFadden CIV Dalia N" userId="S::dalia.mcfadden@usmc.mil::88766e8a-18a7-4fed-bf77-49b48316a50e" providerId="AD" clId="Web-{EB5707D5-5253-43CC-BED4-EAB4A89ADFC1}" dt="2022-05-09T12:20:22.604" v="0"/>
      <pc:docMkLst>
        <pc:docMk/>
      </pc:docMkLst>
      <pc:sldChg chg="new">
        <pc:chgData name="McFadden CIV Dalia N" userId="S::dalia.mcfadden@usmc.mil::88766e8a-18a7-4fed-bf77-49b48316a50e" providerId="AD" clId="Web-{EB5707D5-5253-43CC-BED4-EAB4A89ADFC1}" dt="2022-05-09T12:20:22.604" v="0"/>
        <pc:sldMkLst>
          <pc:docMk/>
          <pc:sldMk cId="4016239843" sldId="295"/>
        </pc:sldMkLst>
      </pc:sldChg>
    </pc:docChg>
  </pc:docChgLst>
  <pc:docChgLst>
    <pc:chgData name="Champ CIV Ashlyn" userId="S::ashlyn.champ@usmc.mil::105dc8cd-47ec-4586-80cb-62d9297f62cf" providerId="AD" clId="Web-{9290A25B-ACEA-4BA9-8934-313B52D59358}"/>
    <pc:docChg chg="modSld">
      <pc:chgData name="Champ CIV Ashlyn" userId="S::ashlyn.champ@usmc.mil::105dc8cd-47ec-4586-80cb-62d9297f62cf" providerId="AD" clId="Web-{9290A25B-ACEA-4BA9-8934-313B52D59358}" dt="2022-04-07T15:26:19.493" v="3" actId="20577"/>
      <pc:docMkLst>
        <pc:docMk/>
      </pc:docMkLst>
      <pc:sldChg chg="modSp">
        <pc:chgData name="Champ CIV Ashlyn" userId="S::ashlyn.champ@usmc.mil::105dc8cd-47ec-4586-80cb-62d9297f62cf" providerId="AD" clId="Web-{9290A25B-ACEA-4BA9-8934-313B52D59358}" dt="2022-04-07T15:26:19.493" v="3" actId="20577"/>
        <pc:sldMkLst>
          <pc:docMk/>
          <pc:sldMk cId="0" sldId="270"/>
        </pc:sldMkLst>
        <pc:spChg chg="mod">
          <ac:chgData name="Champ CIV Ashlyn" userId="S::ashlyn.champ@usmc.mil::105dc8cd-47ec-4586-80cb-62d9297f62cf" providerId="AD" clId="Web-{9290A25B-ACEA-4BA9-8934-313B52D59358}" dt="2022-04-07T15:26:19.493" v="3" actId="20577"/>
          <ac:spMkLst>
            <pc:docMk/>
            <pc:sldMk cId="0" sldId="270"/>
            <ac:spMk id="15364" creationId="{00000000-0000-0000-0000-000000000000}"/>
          </ac:spMkLst>
        </pc:spChg>
      </pc:sldChg>
    </pc:docChg>
  </pc:docChgLst>
  <pc:docChgLst>
    <pc:chgData name="Aarons CIV Shannon N" userId="S::shannon.aarons@usmc.mil::a08bd18c-8722-49b6-8aac-22c2e8340e2c" providerId="AD" clId="Web-{004841FC-536B-4E7F-888B-16687113A1AF}"/>
    <pc:docChg chg="modSld">
      <pc:chgData name="Aarons CIV Shannon N" userId="S::shannon.aarons@usmc.mil::a08bd18c-8722-49b6-8aac-22c2e8340e2c" providerId="AD" clId="Web-{004841FC-536B-4E7F-888B-16687113A1AF}" dt="2022-05-09T12:16:04" v="109"/>
      <pc:docMkLst>
        <pc:docMk/>
      </pc:docMkLst>
      <pc:sldChg chg="modNotes">
        <pc:chgData name="Aarons CIV Shannon N" userId="S::shannon.aarons@usmc.mil::a08bd18c-8722-49b6-8aac-22c2e8340e2c" providerId="AD" clId="Web-{004841FC-536B-4E7F-888B-16687113A1AF}" dt="2022-05-09T12:14:43.718" v="23"/>
        <pc:sldMkLst>
          <pc:docMk/>
          <pc:sldMk cId="0" sldId="270"/>
        </pc:sldMkLst>
      </pc:sldChg>
      <pc:sldChg chg="modNotes">
        <pc:chgData name="Aarons CIV Shannon N" userId="S::shannon.aarons@usmc.mil::a08bd18c-8722-49b6-8aac-22c2e8340e2c" providerId="AD" clId="Web-{004841FC-536B-4E7F-888B-16687113A1AF}" dt="2022-05-09T12:16:04" v="109"/>
        <pc:sldMkLst>
          <pc:docMk/>
          <pc:sldMk cId="2026689124" sldId="288"/>
        </pc:sldMkLst>
      </pc:sldChg>
    </pc:docChg>
  </pc:docChgLst>
  <pc:docChgLst>
    <pc:chgData name="McFadden CIV Dalia N" userId="S::dalia.mcfadden@usmc.mil::88766e8a-18a7-4fed-bf77-49b48316a50e" providerId="AD" clId="Web-{4CB82CBB-8DAA-49B5-9D3D-C3B4721D83D8}"/>
    <pc:docChg chg="addSld">
      <pc:chgData name="McFadden CIV Dalia N" userId="S::dalia.mcfadden@usmc.mil::88766e8a-18a7-4fed-bf77-49b48316a50e" providerId="AD" clId="Web-{4CB82CBB-8DAA-49B5-9D3D-C3B4721D83D8}" dt="2022-05-09T12:17:51.113" v="0"/>
      <pc:docMkLst>
        <pc:docMk/>
      </pc:docMkLst>
      <pc:sldChg chg="new">
        <pc:chgData name="McFadden CIV Dalia N" userId="S::dalia.mcfadden@usmc.mil::88766e8a-18a7-4fed-bf77-49b48316a50e" providerId="AD" clId="Web-{4CB82CBB-8DAA-49B5-9D3D-C3B4721D83D8}" dt="2022-05-09T12:17:51.113" v="0"/>
        <pc:sldMkLst>
          <pc:docMk/>
          <pc:sldMk cId="4198804878" sldId="294"/>
        </pc:sldMkLst>
      </pc:sldChg>
    </pc:docChg>
  </pc:docChgLst>
  <pc:docChgLst>
    <pc:chgData name="Mahaffey CIV Suzanne E" userId="S::suzanne.mahaffey@usmc.mil::3a3445b5-8483-41c3-991c-30a462002389" providerId="AD" clId="Web-{7D34A4B9-23A4-4174-87EC-6640F21FCC29}"/>
    <pc:docChg chg="modSld">
      <pc:chgData name="Mahaffey CIV Suzanne E" userId="S::suzanne.mahaffey@usmc.mil::3a3445b5-8483-41c3-991c-30a462002389" providerId="AD" clId="Web-{7D34A4B9-23A4-4174-87EC-6640F21FCC29}" dt="2021-05-12T13:27:30.422" v="110"/>
      <pc:docMkLst>
        <pc:docMk/>
      </pc:docMkLst>
      <pc:sldChg chg="modNotes">
        <pc:chgData name="Mahaffey CIV Suzanne E" userId="S::suzanne.mahaffey@usmc.mil::3a3445b5-8483-41c3-991c-30a462002389" providerId="AD" clId="Web-{7D34A4B9-23A4-4174-87EC-6640F21FCC29}" dt="2021-05-12T13:27:30.422" v="110"/>
        <pc:sldMkLst>
          <pc:docMk/>
          <pc:sldMk cId="3065138245" sldId="25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0015D37-8B94-4E97-8710-ECB3481C6789}" type="datetimeFigureOut">
              <a:rPr lang="en-US"/>
              <a:pPr>
                <a:defRPr/>
              </a:pPr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369BECD-2733-4457-881F-AB03CE4FC7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0400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18AE81C-CE9D-4784-8B15-F1864FE2F1C7}" type="datetimeFigureOut">
              <a:rPr lang="en-US"/>
              <a:pPr>
                <a:defRPr/>
              </a:pPr>
              <a:t>7/18/2022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1"/>
            <a:ext cx="5486400" cy="4114800"/>
          </a:xfrm>
          <a:prstGeom prst="rect">
            <a:avLst/>
          </a:prstGeom>
        </p:spPr>
        <p:txBody>
          <a:bodyPr vert="horz" lIns="91430" tIns="45715" rIns="91430" bIns="45715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D6C3437-B2B8-47E9-BFAA-A290585D6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382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Link</a:t>
            </a:r>
            <a:r>
              <a:rPr lang="en-US" baseline="0"/>
              <a:t> for reference: https://www.secnav.navy.mil/donhr/Benefits/pages/default.aspx</a:t>
            </a:r>
          </a:p>
          <a:p>
            <a:r>
              <a:rPr lang="en-US" baseline="0"/>
              <a:t>HROM Benefits: https://www.hqmc.marines.mil/hrom/Benefits/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6C3437-B2B8-47E9-BFAA-A290585D61E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43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Notes</a:t>
            </a:r>
            <a:r>
              <a:rPr lang="en-US" baseline="0"/>
              <a:t> for your discretion: </a:t>
            </a:r>
            <a:endParaRPr lang="en-US"/>
          </a:p>
          <a:p>
            <a:endParaRPr lang="en-US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As with the other</a:t>
            </a:r>
            <a:r>
              <a:rPr lang="en-US" baseline="0"/>
              <a:t> designation of beneficiaries, there is also a default order for TSP.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/>
              <a:t>If you wish to elect a different order from the TSP default, a form TSP-3 is required.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/>
              <a:t>You can upload online, mail, or fax the forms directly to TSP.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6C3437-B2B8-47E9-BFAA-A290585D61E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2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Notes</a:t>
            </a:r>
            <a:r>
              <a:rPr lang="en-US" baseline="0"/>
              <a:t> for your discretion: </a:t>
            </a:r>
            <a:endParaRPr lang="en-US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There will be a</a:t>
            </a:r>
            <a:r>
              <a:rPr lang="en-US" baseline="0"/>
              <a:t> default order of designation (order may vary between each benefit).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/>
              <a:t>If you wish to elect a different order from the set default, a form is required.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/>
              <a:t>Forms can be found at the OPM website listed on this slide.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/>
              <a:t>This slide also explains the forms and proper mailing address for submitting.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6C3437-B2B8-47E9-BFAA-A290585D61E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080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Notes</a:t>
            </a:r>
            <a:r>
              <a:rPr lang="en-US" baseline="0"/>
              <a:t> for your discretion: </a:t>
            </a:r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Please contact the HR Specialist who issued your tentative job offer to coordinate any help with submitting your beneficiary forms.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6C3437-B2B8-47E9-BFAA-A290585D61E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035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Notes</a:t>
            </a:r>
            <a:r>
              <a:rPr lang="en-US" baseline="0"/>
              <a:t> for your discretion: </a:t>
            </a:r>
            <a:endParaRPr lang="en-US"/>
          </a:p>
          <a:p>
            <a:endParaRPr lang="en-US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Local commuting resources/options (getting to/from work)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shuttle services are available between DoD locations in the National Capital Region; shuttle services are also available aboard Marine Corps Base Quantico.</a:t>
            </a:r>
            <a:endParaRPr lang="en-US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If you use mass transit on a regular/recurring basis to get to/from work, you could be eligible for the Mass Transit Benefit Program.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More information regarding the program and registration for this benefit can be found at the MTBP link which is on our website.</a:t>
            </a:r>
          </a:p>
          <a:p>
            <a:endParaRPr lang="en-US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Finally, DUE TO THE COVID PANDEMIC, PLEASE FOLLOW CDC GUIDELINES FOR SAFE TRAVEL.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6C3437-B2B8-47E9-BFAA-A290585D61E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268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Here is the Navy Benefits Contact information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6C3437-B2B8-47E9-BFAA-A290585D61E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6688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Thank you for taking the time to participate in this recruitment and staffing overview.  I hope you found the information helpful.  Before we transition to the next presenter, does</a:t>
            </a:r>
            <a:r>
              <a:rPr lang="en-US" baseline="0"/>
              <a:t> anyone have any questions?  Please also feel free to use the chat feature to submit your questions.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6C3437-B2B8-47E9-BFAA-A290585D61E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356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974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DD MMM YY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24200" y="6324600"/>
            <a:ext cx="2895600" cy="365125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i="1"/>
            </a:lvl1pPr>
          </a:lstStyle>
          <a:p>
            <a:pPr>
              <a:defRPr/>
            </a:pPr>
            <a:br>
              <a:rPr lang="en-US"/>
            </a:br>
            <a:endParaRPr lang="en-US"/>
          </a:p>
          <a:p>
            <a:pPr>
              <a:defRPr/>
            </a:pPr>
            <a:r>
              <a:rPr lang="en-US"/>
              <a:t>&lt;#&gt;</a:t>
            </a:r>
          </a:p>
          <a:p>
            <a:pPr>
              <a:defRPr/>
            </a:pPr>
            <a:endParaRPr lang="en-US" i="0"/>
          </a:p>
        </p:txBody>
      </p:sp>
    </p:spTree>
    <p:extLst>
      <p:ext uri="{BB962C8B-B14F-4D97-AF65-F5344CB8AC3E}">
        <p14:creationId xmlns:p14="http://schemas.microsoft.com/office/powerpoint/2010/main" val="90179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4115918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0504217"/>
      </p:ext>
    </p:extLst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3980306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6603257"/>
      </p:ext>
    </p:extLst>
  </p:cSld>
  <p:clrMapOvr>
    <a:masterClrMapping/>
  </p:clrMapOvr>
  <p:hf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594180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3892083"/>
      </p:ext>
    </p:extLst>
  </p:cSld>
  <p:clrMapOvr>
    <a:masterClrMapping/>
  </p:clrMapOvr>
  <p:hf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9749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DD MMM YY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24200" y="6324600"/>
            <a:ext cx="2895600" cy="365125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i="1"/>
            </a:lvl1pPr>
          </a:lstStyle>
          <a:p>
            <a:pPr>
              <a:defRPr/>
            </a:pPr>
            <a:br>
              <a:rPr lang="en-US"/>
            </a:br>
            <a:endParaRPr lang="en-US"/>
          </a:p>
          <a:p>
            <a:pPr>
              <a:defRPr/>
            </a:pPr>
            <a:r>
              <a:rPr lang="en-US"/>
              <a:t>&lt;#&gt;</a:t>
            </a:r>
          </a:p>
          <a:p>
            <a:pPr>
              <a:defRPr/>
            </a:pPr>
            <a:endParaRPr lang="en-US" i="0"/>
          </a:p>
        </p:txBody>
      </p:sp>
    </p:spTree>
    <p:extLst>
      <p:ext uri="{BB962C8B-B14F-4D97-AF65-F5344CB8AC3E}">
        <p14:creationId xmlns:p14="http://schemas.microsoft.com/office/powerpoint/2010/main" val="901793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itchFamily="34" charset="0"/>
              <a:buChar char="•"/>
              <a:defRPr/>
            </a:lvl1pPr>
            <a:lvl2pPr>
              <a:buFont typeface="Arial" pitchFamily="34" charset="0"/>
              <a:buChar char="–"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–"/>
              <a:defRPr/>
            </a:lvl4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DD MMM YY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24200" y="6324600"/>
            <a:ext cx="2895600" cy="365125"/>
          </a:xfrm>
        </p:spPr>
        <p:txBody>
          <a:bodyPr/>
          <a:lstStyle>
            <a:lvl1pPr algn="ctr">
              <a:defRPr sz="1050" i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fld id="{5AC889AD-8F7A-4761-BB03-9EE4406A28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61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2400"/>
            </a:lvl1pPr>
            <a:lvl2pPr>
              <a:buFont typeface="Arial" pitchFamily="34" charset="0"/>
              <a:buChar char="–"/>
              <a:defRPr sz="2400"/>
            </a:lvl2pPr>
            <a:lvl3pPr>
              <a:buFont typeface="Arial" pitchFamily="34" charset="0"/>
              <a:buChar char="–"/>
              <a:defRPr sz="2400"/>
            </a:lvl3pPr>
            <a:lvl4pPr>
              <a:buFont typeface="Arial" pitchFamily="34" charset="0"/>
              <a:buChar char="–"/>
              <a:defRPr sz="2400"/>
            </a:lvl4pPr>
            <a:lvl5pPr>
              <a:buFont typeface="Arial" pitchFamily="34" charset="0"/>
              <a:buChar char="–"/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2400"/>
            </a:lvl1pPr>
            <a:lvl2pPr>
              <a:buFont typeface="Arial" pitchFamily="34" charset="0"/>
              <a:buChar char="–"/>
              <a:defRPr sz="2400"/>
            </a:lvl2pPr>
            <a:lvl3pPr>
              <a:buFont typeface="Arial" pitchFamily="34" charset="0"/>
              <a:buChar char="–"/>
              <a:defRPr sz="2400"/>
            </a:lvl3pPr>
            <a:lvl4pPr>
              <a:buFont typeface="Arial" pitchFamily="34" charset="0"/>
              <a:buChar char="–"/>
              <a:defRPr sz="2400"/>
            </a:lvl4pPr>
            <a:lvl5pPr>
              <a:buFont typeface="Arial" pitchFamily="34" charset="0"/>
              <a:buChar char="–"/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/>
              <a:t>DD MMM YY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124200" y="6340475"/>
            <a:ext cx="2895600" cy="365125"/>
          </a:xfrm>
        </p:spPr>
        <p:txBody>
          <a:bodyPr/>
          <a:lstStyle>
            <a:lvl1pPr algn="ctr">
              <a:defRPr sz="1050" i="0"/>
            </a:lvl1pPr>
          </a:lstStyle>
          <a:p>
            <a:pPr>
              <a:defRPr/>
            </a:pPr>
            <a:br>
              <a:rPr lang="en-US"/>
            </a:br>
            <a:fld id="{34D9E665-C409-4500-89A2-A6319F7F4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35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93250783"/>
      </p:ext>
    </p:extLst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497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0842182"/>
      </p:ext>
    </p:extLst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1409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965600"/>
      </p:ext>
    </p:extLst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34836848"/>
      </p:ext>
    </p:extLst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239000" cy="114300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224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DD MMM YY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0" i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br>
              <a:rPr lang="en-US" i="1"/>
            </a:br>
            <a:endParaRPr lang="en-US" i="1"/>
          </a:p>
          <a:p>
            <a:pPr algn="ctr">
              <a:defRPr/>
            </a:pPr>
            <a:r>
              <a:rPr lang="en-US" i="1"/>
              <a:t>&lt;#&gt;</a:t>
            </a:r>
          </a:p>
          <a:p>
            <a:pPr>
              <a:defRPr/>
            </a:pPr>
            <a:endParaRPr lang="en-US" sz="1000"/>
          </a:p>
        </p:txBody>
      </p:sp>
      <p:sp>
        <p:nvSpPr>
          <p:cNvPr id="7" name="Rectangle 6"/>
          <p:cNvSpPr/>
          <p:nvPr/>
        </p:nvSpPr>
        <p:spPr>
          <a:xfrm>
            <a:off x="1447800" y="1524000"/>
            <a:ext cx="7239000" cy="4603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266" name="Picture 2" descr="http://marinecorpsrecruit.com/wp-content/uploads/2010/11/marine-emblem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381000"/>
            <a:ext cx="1003300" cy="1028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3600" b="1" kern="1200" dirty="0">
          <a:solidFill>
            <a:srgbClr val="00006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Font typeface="Calibri" pitchFamily="34" charset="0"/>
        <a:buAutoNum type="arabicPeriod"/>
        <a:defRPr lang="en-US" sz="2400" b="1" kern="1200" dirty="0">
          <a:solidFill>
            <a:srgbClr val="000066"/>
          </a:solidFill>
          <a:latin typeface="Arial" pitchFamily="34" charset="0"/>
          <a:ea typeface="+mj-ea"/>
          <a:cs typeface="Arial" pitchFamily="34" charset="0"/>
        </a:defRPr>
      </a:lvl1pPr>
      <a:lvl2pPr marL="857250" indent="-4572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lang="en-US" sz="2400" b="1" kern="1200" dirty="0">
          <a:solidFill>
            <a:srgbClr val="000066"/>
          </a:solidFill>
          <a:latin typeface="Arial" pitchFamily="34" charset="0"/>
          <a:ea typeface="+mj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000066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lang="en-US" sz="2400" b="1" kern="1200" dirty="0">
          <a:solidFill>
            <a:srgbClr val="000066"/>
          </a:solidFill>
          <a:latin typeface="Arial" pitchFamily="34" charset="0"/>
          <a:ea typeface="+mj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b="1" kern="1200">
          <a:solidFill>
            <a:srgbClr val="000066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OfficerSeal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98425"/>
            <a:ext cx="968375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1600200" y="1447800"/>
            <a:ext cx="67818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4" r:id="rId13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m.gov/form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qmc.marines.mil/hrom/benefit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457200"/>
            <a:ext cx="7772400" cy="1470025"/>
          </a:xfrm>
        </p:spPr>
        <p:txBody>
          <a:bodyPr/>
          <a:lstStyle/>
          <a:p>
            <a:r>
              <a:rPr lang="en-US"/>
              <a:t>Benefits to a Civilian Marine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2536825"/>
            <a:ext cx="7922820" cy="249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044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TSP - Designation of </a:t>
            </a:r>
            <a:br>
              <a:rPr lang="en-US"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Beneficiary Form</a:t>
            </a:r>
            <a:endParaRPr sz="3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5" name="Rectangle 2"/>
          <p:cNvSpPr>
            <a:spLocks noChangeArrowheads="1"/>
          </p:cNvSpPr>
          <p:nvPr/>
        </p:nvSpPr>
        <p:spPr bwMode="auto">
          <a:xfrm>
            <a:off x="457200" y="1676400"/>
            <a:ext cx="838200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There is a default order of designation for TSP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If you want to elect a different order (from the default) the Form TSP-3 is required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Form TSP-3 can be found at: </a:t>
            </a:r>
            <a:r>
              <a:rPr lang="en-US" sz="2000" u="sng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tsp.gov/forms </a:t>
            </a:r>
          </a:p>
          <a:p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b="1" u="sng">
                <a:latin typeface="Arial" panose="020B0604020202020204" pitchFamily="34" charset="0"/>
                <a:cs typeface="Arial" panose="020B0604020202020204" pitchFamily="34" charset="0"/>
              </a:rPr>
              <a:t>OPTIONS FOR SUBMITTING</a:t>
            </a: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Directly Upload – log into your TSP Account and select Upload Form from the menu.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Use office or personal mail to send directly to:</a:t>
            </a:r>
          </a:p>
          <a:p>
            <a:pPr lvl="1"/>
            <a:r>
              <a:rPr lang="en-US"/>
              <a:t>Thrift Savings Plan</a:t>
            </a:r>
          </a:p>
          <a:p>
            <a:pPr lvl="1"/>
            <a:r>
              <a:rPr lang="en-US"/>
              <a:t>P.O. Box 385021</a:t>
            </a:r>
          </a:p>
          <a:p>
            <a:pPr lvl="1"/>
            <a:r>
              <a:rPr lang="en-US"/>
              <a:t>Birmingham, AL 35238</a:t>
            </a:r>
          </a:p>
          <a:p>
            <a:pPr lvl="1"/>
            <a:endParaRPr lang="en-US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Fax to:  1-866-817-5023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356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Designation of </a:t>
            </a:r>
            <a:br>
              <a:rPr lang="en-US"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Beneficiary Forms</a:t>
            </a:r>
            <a:endParaRPr sz="3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5" name="Rectangle 2"/>
          <p:cNvSpPr>
            <a:spLocks noChangeArrowheads="1"/>
          </p:cNvSpPr>
          <p:nvPr/>
        </p:nvSpPr>
        <p:spPr bwMode="auto">
          <a:xfrm>
            <a:off x="76200" y="1417638"/>
            <a:ext cx="8915400" cy="6309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There is a default order of designation (differs between each benefit)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If you want to elect a different order (from the default) a form is required</a:t>
            </a:r>
          </a:p>
          <a:p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Forms are available at </a:t>
            </a: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www.opm.gov/forms</a:t>
            </a: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SF-1152 – Unpaid Compensation of Deceased Civilian Employee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SF-2823 – Designation of Beneficiary Federal Employee’s Group Life Insurance (FEGLI)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SF-3102 – Designation of Beneficiary Federal Employee’s Retirement System (FERS)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b="1" u="sng">
                <a:latin typeface="Arial" panose="020B0604020202020204" pitchFamily="34" charset="0"/>
                <a:cs typeface="Arial" panose="020B0604020202020204" pitchFamily="34" charset="0"/>
              </a:rPr>
              <a:t>SUBMITTING</a:t>
            </a: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Use office or personal mail to send </a:t>
            </a:r>
            <a:r>
              <a:rPr lang="en-US" sz="2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ORIGINAL</a:t>
            </a: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 directly to:</a:t>
            </a:r>
          </a:p>
          <a:p>
            <a:pPr lvl="1" algn="ctr"/>
            <a:r>
              <a:rPr lang="en-US"/>
              <a:t>OCHR Norfolk Operations Center </a:t>
            </a:r>
          </a:p>
          <a:p>
            <a:pPr lvl="1" algn="ctr"/>
            <a:r>
              <a:rPr lang="en-US"/>
              <a:t>Attn: Civilian Benefits Center</a:t>
            </a:r>
          </a:p>
          <a:p>
            <a:pPr lvl="1" algn="ctr"/>
            <a:r>
              <a:rPr lang="en-US"/>
              <a:t>Norfolk Naval Shipyard Building 17 </a:t>
            </a:r>
          </a:p>
          <a:p>
            <a:pPr lvl="1" algn="ctr"/>
            <a:r>
              <a:rPr lang="en-US"/>
              <a:t>Portsmouth, VA 23709-1005</a:t>
            </a:r>
          </a:p>
          <a:p>
            <a:pPr lvl="1"/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After processing and uploading into your e-OPF, you will receive a copy by mail.</a:t>
            </a:r>
          </a:p>
          <a:p>
            <a:pPr lvl="1"/>
            <a:endParaRPr lang="en-US"/>
          </a:p>
          <a:p>
            <a:r>
              <a:rPr lang="en-US"/>
              <a:t> </a:t>
            </a:r>
          </a:p>
          <a:p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522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Designation of </a:t>
            </a:r>
            <a:br>
              <a:rPr lang="en-US"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Beneficiary Forms</a:t>
            </a:r>
            <a:endParaRPr sz="3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5" name="Rectangle 2"/>
          <p:cNvSpPr>
            <a:spLocks noChangeArrowheads="1"/>
          </p:cNvSpPr>
          <p:nvPr/>
        </p:nvSpPr>
        <p:spPr bwMode="auto">
          <a:xfrm>
            <a:off x="381000" y="1828800"/>
            <a:ext cx="8382000" cy="330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The Human Resources (HR) team is available to mail the Designation of Beneficiary forms for you (available in certain locations – see next slide for contact details).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HR will need the original, signed forms for mailing.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If you request HR to mail your forms, we will coordinate a date/time/place for you to drop-off your original forms.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981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Transportation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3352800"/>
            <a:ext cx="4038600" cy="2925763"/>
          </a:xfrm>
        </p:spPr>
        <p:txBody>
          <a:bodyPr/>
          <a:lstStyle/>
          <a:p>
            <a:pPr>
              <a:buClr>
                <a:srgbClr val="FF0000"/>
              </a:buClr>
              <a:buFont typeface="Arial" charset="0"/>
              <a:buNone/>
            </a:pPr>
            <a:r>
              <a:rPr sz="20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Transportation Options</a:t>
            </a:r>
          </a:p>
          <a:p>
            <a:pPr>
              <a:buFont typeface="Arial" charset="0"/>
              <a:buChar char="•"/>
            </a:pPr>
            <a:r>
              <a:rPr sz="20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 Shuttle Service</a:t>
            </a:r>
          </a:p>
          <a:p>
            <a:pPr>
              <a:buFont typeface="Arial" charset="0"/>
              <a:buChar char="•"/>
            </a:pPr>
            <a:r>
              <a:rPr sz="20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DC Metro</a:t>
            </a:r>
          </a:p>
          <a:p>
            <a:pPr>
              <a:buFont typeface="Arial" charset="0"/>
              <a:buChar char="•"/>
            </a:pPr>
            <a:r>
              <a:rPr sz="20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Bus Systems</a:t>
            </a:r>
          </a:p>
          <a:p>
            <a:pPr>
              <a:buFont typeface="Arial" charset="0"/>
              <a:buChar char="•"/>
            </a:pPr>
            <a:r>
              <a:rPr sz="20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Commuter Rail</a:t>
            </a:r>
          </a:p>
          <a:p>
            <a:pPr>
              <a:buFont typeface="Arial" charset="0"/>
              <a:buChar char="•"/>
            </a:pPr>
            <a:r>
              <a:rPr sz="20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Commuter Bus</a:t>
            </a:r>
          </a:p>
          <a:p>
            <a:pPr>
              <a:buFont typeface="Arial" charset="0"/>
              <a:buChar char="•"/>
            </a:pPr>
            <a:r>
              <a:rPr sz="20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Ride Sharing</a:t>
            </a:r>
            <a:endParaRPr lang="en-US" sz="2000" b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charset="0"/>
              <a:buChar char="•"/>
            </a:pPr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 Pools</a:t>
            </a:r>
            <a:endParaRPr sz="2000" b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Content Placeholder 2"/>
          <p:cNvSpPr>
            <a:spLocks noGrp="1"/>
          </p:cNvSpPr>
          <p:nvPr>
            <p:ph sz="half" idx="2"/>
          </p:nvPr>
        </p:nvSpPr>
        <p:spPr>
          <a:xfrm>
            <a:off x="3962400" y="3352800"/>
            <a:ext cx="4953000" cy="2895600"/>
          </a:xfrm>
        </p:spPr>
        <p:txBody>
          <a:bodyPr lIns="91440" tIns="45720" rIns="91440" bIns="45720" anchor="t"/>
          <a:lstStyle/>
          <a:p>
            <a:pPr marL="0" indent="0">
              <a:buFont typeface="Arial" charset="0"/>
              <a:buNone/>
            </a:pPr>
            <a:r>
              <a:rPr sz="20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 Transit Benefit Program (MTBP)</a:t>
            </a:r>
          </a:p>
          <a:p>
            <a:pPr marL="0" indent="0">
              <a:buNone/>
            </a:pPr>
            <a:r>
              <a:rPr sz="2000" b="0">
                <a:solidFill>
                  <a:schemeClr val="tx1"/>
                </a:solidFill>
                <a:latin typeface="Arial"/>
                <a:cs typeface="Arial"/>
              </a:rPr>
              <a:t>The MTB is a</a:t>
            </a:r>
            <a:r>
              <a:rPr lang="en-US" sz="2000" b="0">
                <a:solidFill>
                  <a:schemeClr val="tx1"/>
                </a:solidFill>
                <a:latin typeface="Arial"/>
                <a:cs typeface="Arial"/>
              </a:rPr>
              <a:t>n</a:t>
            </a:r>
            <a:r>
              <a:rPr sz="2000" b="0">
                <a:solidFill>
                  <a:schemeClr val="tx1"/>
                </a:solidFill>
                <a:latin typeface="Arial"/>
                <a:cs typeface="Arial"/>
              </a:rPr>
              <a:t> employer-provided mass transportation fare subsidy not to exceed </a:t>
            </a:r>
            <a:r>
              <a:rPr lang="en-US" sz="2000" b="0">
                <a:solidFill>
                  <a:schemeClr val="tx1"/>
                </a:solidFill>
                <a:latin typeface="Arial"/>
                <a:cs typeface="Arial"/>
              </a:rPr>
              <a:t>$</a:t>
            </a:r>
            <a:r>
              <a:rPr lang="en-US" sz="2000">
                <a:solidFill>
                  <a:schemeClr val="tx1"/>
                </a:solidFill>
                <a:latin typeface="Arial"/>
                <a:cs typeface="Arial"/>
              </a:rPr>
              <a:t>280</a:t>
            </a:r>
            <a:r>
              <a:rPr sz="2000" b="0">
                <a:solidFill>
                  <a:schemeClr val="tx1"/>
                </a:solidFill>
                <a:latin typeface="Arial"/>
                <a:cs typeface="Arial"/>
              </a:rPr>
              <a:t>/month, that is offered to eligible employees who use mass transportation for their commute.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5365" name="Rectangle 2"/>
          <p:cNvSpPr>
            <a:spLocks noChangeArrowheads="1"/>
          </p:cNvSpPr>
          <p:nvPr/>
        </p:nvSpPr>
        <p:spPr bwMode="auto">
          <a:xfrm>
            <a:off x="381000" y="1663700"/>
            <a:ext cx="8382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b="1" u="sng">
                <a:latin typeface="Arial" panose="020B0604020202020204" pitchFamily="34" charset="0"/>
                <a:cs typeface="Arial" panose="020B0604020202020204" pitchFamily="34" charset="0"/>
              </a:rPr>
              <a:t>Driving and Parking</a:t>
            </a:r>
          </a:p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Parking on many facilities may be extremely limited. Please contact your immediate supervisor or security coordinator to determine if parking is available.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BENEFITS CONTACT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pPr marL="457200" lvl="1" indent="0" algn="ctr">
              <a:buNone/>
            </a:pPr>
            <a:r>
              <a:rPr lang="en-US"/>
              <a:t>Telephone:</a:t>
            </a:r>
          </a:p>
          <a:p>
            <a:pPr marL="457200" lvl="1" indent="0" algn="ctr">
              <a:buNone/>
            </a:pPr>
            <a:r>
              <a:rPr lang="en-US"/>
              <a:t> 1-888-320-2917</a:t>
            </a:r>
          </a:p>
          <a:p>
            <a:pPr marL="457200" lvl="1" indent="0" algn="ctr">
              <a:buNone/>
            </a:pPr>
            <a:r>
              <a:rPr lang="en-US"/>
              <a:t>Option 4: Customer Service Representative</a:t>
            </a:r>
          </a:p>
          <a:p>
            <a:pPr marL="457200" lvl="1" indent="0" algn="ctr">
              <a:buNone/>
            </a:pPr>
            <a:endParaRPr lang="en-US"/>
          </a:p>
          <a:p>
            <a:pPr marL="457200" lvl="1" indent="0" algn="ctr">
              <a:buNone/>
            </a:pPr>
            <a:r>
              <a:rPr lang="en-US"/>
              <a:t>Website: </a:t>
            </a:r>
            <a:r>
              <a:rPr lang="en-US">
                <a:hlinkClick r:id="rId3"/>
              </a:rPr>
              <a:t>https://www.hqmc.marines.mil/hrom/benefits/</a:t>
            </a:r>
            <a:r>
              <a:rPr lang="en-US"/>
              <a:t>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689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928" y="1600200"/>
            <a:ext cx="581025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392310"/>
      </p:ext>
    </p:extLst>
  </p:cSld>
  <p:clrMapOvr>
    <a:masterClrMapping/>
  </p:clrMapOvr>
</p:sld>
</file>

<file path=ppt/theme/theme1.xml><?xml version="1.0" encoding="utf-8"?>
<a:theme xmlns:a="http://schemas.openxmlformats.org/drawingml/2006/main" name="AR Division PowerPoint Brief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R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C8C744EC7A7345B5C30B697F2B31DC" ma:contentTypeVersion="8" ma:contentTypeDescription="Create a new document." ma:contentTypeScope="" ma:versionID="18c3582be5d5cc255a0599f6531c7e4a">
  <xsd:schema xmlns:xsd="http://www.w3.org/2001/XMLSchema" xmlns:xs="http://www.w3.org/2001/XMLSchema" xmlns:p="http://schemas.microsoft.com/office/2006/metadata/properties" xmlns:ns2="7e832997-50dc-4a44-8950-ef08e15f787f" xmlns:ns3="d29cc644-bb3d-4ce5-8824-1a00feee76d3" targetNamespace="http://schemas.microsoft.com/office/2006/metadata/properties" ma:root="true" ma:fieldsID="1b71f5dc11f167ab6f09b7fb360339d7" ns2:_="" ns3:_="">
    <xsd:import namespace="7e832997-50dc-4a44-8950-ef08e15f787f"/>
    <xsd:import namespace="d29cc644-bb3d-4ce5-8824-1a00feee76d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832997-50dc-4a44-8950-ef08e15f78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1c7be36e-9551-4638-a550-39ad8744497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9cc644-bb3d-4ce5-8824-1a00feee76d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951ab699-717e-4fd2-a85c-277057e28ddd}" ma:internalName="TaxCatchAll" ma:showField="CatchAllData" ma:web="d29cc644-bb3d-4ce5-8824-1a00feee76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e832997-50dc-4a44-8950-ef08e15f787f">
      <Terms xmlns="http://schemas.microsoft.com/office/infopath/2007/PartnerControls"/>
    </lcf76f155ced4ddcb4097134ff3c332f>
    <TaxCatchAll xmlns="d29cc644-bb3d-4ce5-8824-1a00feee76d3" xsi:nil="true"/>
  </documentManagement>
</p:properties>
</file>

<file path=customXml/itemProps1.xml><?xml version="1.0" encoding="utf-8"?>
<ds:datastoreItem xmlns:ds="http://schemas.openxmlformats.org/officeDocument/2006/customXml" ds:itemID="{BCF9FBC8-6BB8-410B-B686-813EE893260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2E7BFF7-6A75-4E23-9E5B-CA09FAB3B55D}"/>
</file>

<file path=customXml/itemProps3.xml><?xml version="1.0" encoding="utf-8"?>
<ds:datastoreItem xmlns:ds="http://schemas.openxmlformats.org/officeDocument/2006/customXml" ds:itemID="{EE793C47-BA1E-497C-8607-4E4D0A5E0AB5}">
  <ds:schemaRefs>
    <ds:schemaRef ds:uri="b7c0e569-0b98-4d92-9e3e-f1d977aa0f1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AR Division PowerPoint Brief Template</Template>
  <Application>Microsoft Office PowerPoint</Application>
  <PresentationFormat>On-screen Show (4:3)</PresentationFormat>
  <Slides>7</Slides>
  <Notes>7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 Division PowerPoint Brief Template</vt:lpstr>
      <vt:lpstr>AR Template</vt:lpstr>
      <vt:lpstr>Benefits to a Civilian Marine</vt:lpstr>
      <vt:lpstr>TSP - Designation of  Beneficiary Form</vt:lpstr>
      <vt:lpstr>Designation of  Beneficiary Forms</vt:lpstr>
      <vt:lpstr>Designation of  Beneficiary Forms</vt:lpstr>
      <vt:lpstr>Transportation</vt:lpstr>
      <vt:lpstr>BENEFITS CONTACT</vt:lpstr>
      <vt:lpstr>Questions</vt:lpstr>
    </vt:vector>
  </TitlesOfParts>
  <Company>NMCI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Brief  DMCS Brief</dc:title>
  <dc:creator>Catalina Rivera</dc:creator>
  <cp:revision>3</cp:revision>
  <cp:lastPrinted>2020-05-10T22:48:06Z</cp:lastPrinted>
  <dcterms:created xsi:type="dcterms:W3CDTF">2012-06-12T12:19:33Z</dcterms:created>
  <dcterms:modified xsi:type="dcterms:W3CDTF">2022-07-18T11:34:24Z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0x01010023C8C744EC7A7345B5C30B697F2B31DC</vt:lpwstr>
  </property>
</Properties>
</file>